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5" r:id="rId5"/>
    <p:sldId id="264" r:id="rId6"/>
    <p:sldId id="263" r:id="rId7"/>
    <p:sldId id="265" r:id="rId8"/>
    <p:sldId id="266" r:id="rId9"/>
    <p:sldId id="268" r:id="rId10"/>
    <p:sldId id="269" r:id="rId11"/>
    <p:sldId id="271" r:id="rId12"/>
    <p:sldId id="273" r:id="rId13"/>
    <p:sldId id="272" r:id="rId14"/>
    <p:sldId id="274" r:id="rId15"/>
  </p:sldIdLst>
  <p:sldSz cx="12192000" cy="6858000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A50021"/>
    <a:srgbClr val="FF7C80"/>
    <a:srgbClr val="FF3399"/>
    <a:srgbClr val="EA5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83333333333334E-2"/>
          <c:y val="0.10680664916885389"/>
          <c:w val="0.81388888888888888"/>
          <c:h val="0.68048337707786521"/>
        </c:manualLayout>
      </c:layout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740493771760965"/>
          <c:y val="0.83178613532691792"/>
          <c:w val="0.48091961382012161"/>
          <c:h val="0.153062346508857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FF0000"/>
            </a:solidFill>
            <a:ln>
              <a:noFill/>
            </a:ln>
          </c:spPr>
          <c:dPt>
            <c:idx val="0"/>
            <c:bubble3D val="0"/>
            <c:spPr>
              <a:solidFill>
                <a:srgbClr val="FF9999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08C-468F-A64D-6A4D0D416C0A}"/>
              </c:ext>
            </c:extLst>
          </c:dPt>
          <c:dPt>
            <c:idx val="1"/>
            <c:bubble3D val="0"/>
            <c:spPr>
              <a:solidFill>
                <a:srgbClr val="CC99FF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08C-468F-A64D-6A4D0D416C0A}"/>
              </c:ext>
            </c:extLst>
          </c:dPt>
          <c:dPt>
            <c:idx val="2"/>
            <c:bubble3D val="0"/>
            <c:spPr>
              <a:solidFill>
                <a:srgbClr val="80008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08C-468F-A64D-6A4D0D416C0A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08C-468F-A64D-6A4D0D416C0A}"/>
              </c:ext>
            </c:extLst>
          </c:dPt>
          <c:dLbls>
            <c:dLbl>
              <c:idx val="0"/>
              <c:layout>
                <c:manualLayout>
                  <c:x val="-1.8387029746281716E-2"/>
                  <c:y val="-2.30431612715077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8C-468F-A64D-6A4D0D416C0A}"/>
                </c:ext>
              </c:extLst>
            </c:dLbl>
            <c:dLbl>
              <c:idx val="1"/>
              <c:layout>
                <c:manualLayout>
                  <c:x val="6.0789588801398809E-3"/>
                  <c:y val="-1.66043307086614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8C-468F-A64D-6A4D0D416C0A}"/>
                </c:ext>
              </c:extLst>
            </c:dLbl>
            <c:dLbl>
              <c:idx val="2"/>
              <c:layout>
                <c:manualLayout>
                  <c:x val="7.2095363079615052E-3"/>
                  <c:y val="4.463400408282255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8C-468F-A64D-6A4D0D416C0A}"/>
                </c:ext>
              </c:extLst>
            </c:dLbl>
            <c:dLbl>
              <c:idx val="3"/>
              <c:layout>
                <c:manualLayout>
                  <c:x val="1.1736876640419948E-2"/>
                  <c:y val="4.13148877223679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8C-468F-A64D-6A4D0D416C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Arkusz1!$A$390:$A$393</c:f>
              <c:strCache>
                <c:ptCount val="4"/>
                <c:pt idx="0">
                  <c:v>stażyści</c:v>
                </c:pt>
                <c:pt idx="1">
                  <c:v>kontraktowi</c:v>
                </c:pt>
                <c:pt idx="2">
                  <c:v>mianowani</c:v>
                </c:pt>
                <c:pt idx="3">
                  <c:v>dyplomowani</c:v>
                </c:pt>
              </c:strCache>
            </c:strRef>
          </c:cat>
          <c:val>
            <c:numRef>
              <c:f>Arkusz1!$B$390:$B$393</c:f>
              <c:numCache>
                <c:formatCode>0.00%</c:formatCode>
                <c:ptCount val="4"/>
                <c:pt idx="0">
                  <c:v>2.6198097075459288E-2</c:v>
                </c:pt>
                <c:pt idx="1">
                  <c:v>0.15151050116192397</c:v>
                </c:pt>
                <c:pt idx="2">
                  <c:v>0.13153856272197134</c:v>
                </c:pt>
                <c:pt idx="3">
                  <c:v>0.69075283904064544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8C-468F-A64D-6A4D0D416C0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041077678018717"/>
          <c:y val="0.89005104020448533"/>
          <c:w val="0.56467385233755285"/>
          <c:h val="9.40957678426947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228023821126653E-2"/>
          <c:y val="2.9449709929843498E-2"/>
          <c:w val="0.93667541524327902"/>
          <c:h val="0.784055206084727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Arkusz1!$C$102</c:f>
              <c:strCache>
                <c:ptCount val="1"/>
                <c:pt idx="0">
                  <c:v>Kraj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Arkusz1!$D$101:$G$101</c:f>
              <c:strCache>
                <c:ptCount val="4"/>
                <c:pt idx="0">
                  <c:v>język polski</c:v>
                </c:pt>
                <c:pt idx="1">
                  <c:v>matematyka</c:v>
                </c:pt>
                <c:pt idx="2">
                  <c:v>język angielski</c:v>
                </c:pt>
                <c:pt idx="3">
                  <c:v>język niemiecki</c:v>
                </c:pt>
              </c:strCache>
            </c:strRef>
          </c:cat>
          <c:val>
            <c:numRef>
              <c:f>Arkusz1!$D$102:$G$102</c:f>
              <c:numCache>
                <c:formatCode>General</c:formatCode>
                <c:ptCount val="4"/>
                <c:pt idx="0">
                  <c:v>60</c:v>
                </c:pt>
                <c:pt idx="1">
                  <c:v>47</c:v>
                </c:pt>
                <c:pt idx="2">
                  <c:v>66</c:v>
                </c:pt>
                <c:pt idx="3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F3-4982-9522-7CF5661C0408}"/>
            </c:ext>
          </c:extLst>
        </c:ser>
        <c:ser>
          <c:idx val="1"/>
          <c:order val="1"/>
          <c:tx>
            <c:strRef>
              <c:f>Arkusz1!$C$103</c:f>
              <c:strCache>
                <c:ptCount val="1"/>
                <c:pt idx="0">
                  <c:v>Wojewódz.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cat>
            <c:strRef>
              <c:f>Arkusz1!$D$101:$G$101</c:f>
              <c:strCache>
                <c:ptCount val="4"/>
                <c:pt idx="0">
                  <c:v>język polski</c:v>
                </c:pt>
                <c:pt idx="1">
                  <c:v>matematyka</c:v>
                </c:pt>
                <c:pt idx="2">
                  <c:v>język angielski</c:v>
                </c:pt>
                <c:pt idx="3">
                  <c:v>język niemiecki</c:v>
                </c:pt>
              </c:strCache>
            </c:strRef>
          </c:cat>
          <c:val>
            <c:numRef>
              <c:f>Arkusz1!$D$103:$G$103</c:f>
              <c:numCache>
                <c:formatCode>General</c:formatCode>
                <c:ptCount val="4"/>
                <c:pt idx="0">
                  <c:v>64</c:v>
                </c:pt>
                <c:pt idx="1">
                  <c:v>52</c:v>
                </c:pt>
                <c:pt idx="2">
                  <c:v>69</c:v>
                </c:pt>
                <c:pt idx="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F3-4982-9522-7CF5661C0408}"/>
            </c:ext>
          </c:extLst>
        </c:ser>
        <c:ser>
          <c:idx val="2"/>
          <c:order val="2"/>
          <c:tx>
            <c:strRef>
              <c:f>Arkusz1!$C$104</c:f>
              <c:strCache>
                <c:ptCount val="1"/>
                <c:pt idx="0">
                  <c:v>Powiat</c:v>
                </c:pt>
              </c:strCache>
            </c:strRef>
          </c:tx>
          <c:spPr>
            <a:solidFill>
              <a:srgbClr val="FF3399"/>
            </a:solidFill>
            <a:ln w="28575">
              <a:noFill/>
            </a:ln>
            <a:effectLst/>
          </c:spPr>
          <c:invertIfNegative val="0"/>
          <c:cat>
            <c:strRef>
              <c:f>Arkusz1!$D$101:$G$101</c:f>
              <c:strCache>
                <c:ptCount val="4"/>
                <c:pt idx="0">
                  <c:v>język polski</c:v>
                </c:pt>
                <c:pt idx="1">
                  <c:v>matematyka</c:v>
                </c:pt>
                <c:pt idx="2">
                  <c:v>język angielski</c:v>
                </c:pt>
                <c:pt idx="3">
                  <c:v>język niemiecki</c:v>
                </c:pt>
              </c:strCache>
            </c:strRef>
          </c:cat>
          <c:val>
            <c:numRef>
              <c:f>Arkusz1!$D$104:$G$104</c:f>
              <c:numCache>
                <c:formatCode>General</c:formatCode>
                <c:ptCount val="4"/>
                <c:pt idx="0">
                  <c:v>62</c:v>
                </c:pt>
                <c:pt idx="1">
                  <c:v>47</c:v>
                </c:pt>
                <c:pt idx="2">
                  <c:v>69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F3-4982-9522-7CF5661C0408}"/>
            </c:ext>
          </c:extLst>
        </c:ser>
        <c:ser>
          <c:idx val="3"/>
          <c:order val="3"/>
          <c:tx>
            <c:strRef>
              <c:f>Arkusz1!$C$105</c:f>
              <c:strCache>
                <c:ptCount val="1"/>
                <c:pt idx="0">
                  <c:v>Gmina</c:v>
                </c:pt>
              </c:strCache>
            </c:strRef>
          </c:tx>
          <c:spPr>
            <a:solidFill>
              <a:srgbClr val="FF9966"/>
            </a:solidFill>
            <a:ln w="25400">
              <a:noFill/>
            </a:ln>
          </c:spPr>
          <c:invertIfNegative val="0"/>
          <c:cat>
            <c:strRef>
              <c:f>Arkusz1!$D$101:$G$101</c:f>
              <c:strCache>
                <c:ptCount val="4"/>
                <c:pt idx="0">
                  <c:v>język polski</c:v>
                </c:pt>
                <c:pt idx="1">
                  <c:v>matematyka</c:v>
                </c:pt>
                <c:pt idx="2">
                  <c:v>język angielski</c:v>
                </c:pt>
                <c:pt idx="3">
                  <c:v>język niemiecki</c:v>
                </c:pt>
              </c:strCache>
            </c:strRef>
          </c:cat>
          <c:val>
            <c:numRef>
              <c:f>Arkusz1!$D$105:$G$105</c:f>
              <c:numCache>
                <c:formatCode>General</c:formatCode>
                <c:ptCount val="4"/>
                <c:pt idx="0">
                  <c:v>62</c:v>
                </c:pt>
                <c:pt idx="1">
                  <c:v>47</c:v>
                </c:pt>
                <c:pt idx="2">
                  <c:v>69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F3-4982-9522-7CF5661C0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1829791"/>
        <c:axId val="1"/>
      </c:barChart>
      <c:catAx>
        <c:axId val="1871829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71829791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4884265950528404"/>
          <c:y val="0.93946029243119267"/>
          <c:w val="0.37691785598111621"/>
          <c:h val="4.4476229425256343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12295770421296"/>
          <c:y val="5.8550606824282508E-2"/>
          <c:w val="0.84062767323902221"/>
          <c:h val="0.768513386276555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 w="25400">
              <a:solidFill>
                <a:srgbClr val="FF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3399"/>
              </a:solidFill>
              <a:ln w="28575">
                <a:solidFill>
                  <a:srgbClr val="FF339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8B-470F-A46C-5119F9B63DEC}"/>
              </c:ext>
            </c:extLst>
          </c:dPt>
          <c:dPt>
            <c:idx val="2"/>
            <c:invertIfNegative val="0"/>
            <c:bubble3D val="0"/>
            <c:spPr>
              <a:solidFill>
                <a:srgbClr val="FF3399"/>
              </a:solidFill>
              <a:ln w="28575">
                <a:solidFill>
                  <a:srgbClr val="FF339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8B-470F-A46C-5119F9B63DEC}"/>
              </c:ext>
            </c:extLst>
          </c:dPt>
          <c:dPt>
            <c:idx val="3"/>
            <c:invertIfNegative val="0"/>
            <c:bubble3D val="0"/>
            <c:spPr>
              <a:solidFill>
                <a:srgbClr val="FF3399"/>
              </a:solidFill>
              <a:ln w="28575">
                <a:solidFill>
                  <a:srgbClr val="FF339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8B-470F-A46C-5119F9B63DEC}"/>
              </c:ext>
            </c:extLst>
          </c:dPt>
          <c:dPt>
            <c:idx val="4"/>
            <c:invertIfNegative val="0"/>
            <c:bubble3D val="0"/>
            <c:spPr>
              <a:solidFill>
                <a:srgbClr val="FF3399"/>
              </a:solidFill>
              <a:ln w="28575">
                <a:solidFill>
                  <a:srgbClr val="FF339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B8B-470F-A46C-5119F9B63DEC}"/>
              </c:ext>
            </c:extLst>
          </c:dPt>
          <c:cat>
            <c:strRef>
              <c:f>Arkusz1!$B$181:$B$185</c:f>
              <c:strCache>
                <c:ptCount val="5"/>
                <c:pt idx="0">
                  <c:v>wydatki ogółem</c:v>
                </c:pt>
                <c:pt idx="1">
                  <c:v>w tym płace</c:v>
                </c:pt>
                <c:pt idx="2">
                  <c:v>remonty</c:v>
                </c:pt>
                <c:pt idx="3">
                  <c:v>inwestycje </c:v>
                </c:pt>
                <c:pt idx="4">
                  <c:v>pozostałe wydatki</c:v>
                </c:pt>
              </c:strCache>
            </c:strRef>
          </c:cat>
          <c:val>
            <c:numRef>
              <c:f>Arkusz1!$C$181:$C$185</c:f>
              <c:numCache>
                <c:formatCode>0.00%</c:formatCode>
                <c:ptCount val="5"/>
                <c:pt idx="0">
                  <c:v>1</c:v>
                </c:pt>
                <c:pt idx="1">
                  <c:v>0.83437024759503597</c:v>
                </c:pt>
                <c:pt idx="2">
                  <c:v>1.1586040809443509E-2</c:v>
                </c:pt>
                <c:pt idx="3">
                  <c:v>1.0743878361233016E-2</c:v>
                </c:pt>
                <c:pt idx="4">
                  <c:v>0.14329983323428747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8B-470F-A46C-5119F9B63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0607951"/>
        <c:axId val="1"/>
      </c:barChart>
      <c:catAx>
        <c:axId val="200060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0060795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9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8032" y="0"/>
            <a:ext cx="2951162" cy="499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9ECED-DB19-4580-B6E4-1FA558DE5D11}" type="datetimeFigureOut">
              <a:rPr lang="pl-PL" smtClean="0"/>
              <a:t>2021-10-25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1038" y="4784838"/>
            <a:ext cx="5448300" cy="39148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43089"/>
            <a:ext cx="2951162" cy="499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8032" y="9443089"/>
            <a:ext cx="2951162" cy="499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17948-2AF4-41ED-934E-5B250F8366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570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30573" y="2049307"/>
            <a:ext cx="10930854" cy="2759385"/>
          </a:xfrm>
        </p:spPr>
        <p:txBody>
          <a:bodyPr/>
          <a:lstStyle/>
          <a:p>
            <a:pPr algn="ctr"/>
            <a:r>
              <a:rPr lang="pl-PL" sz="4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Calibri" panose="020F0502020204030204" pitchFamily="34" charset="0"/>
              </a:rPr>
              <a:t>Informacja</a:t>
            </a:r>
            <a:br>
              <a:rPr lang="pl-PL" sz="4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Calibri" panose="020F0502020204030204" pitchFamily="34" charset="0"/>
              </a:rPr>
            </a:br>
            <a:r>
              <a:rPr lang="pl-PL" sz="4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Calibri" panose="020F0502020204030204" pitchFamily="34" charset="0"/>
              </a:rPr>
              <a:t>o stanie realizacji zadań oświatowych </a:t>
            </a:r>
            <a:br>
              <a:rPr lang="pl-PL" sz="4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Calibri" panose="020F0502020204030204" pitchFamily="34" charset="0"/>
              </a:rPr>
            </a:br>
            <a:r>
              <a:rPr lang="pl-PL" sz="4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Calibri" panose="020F0502020204030204" pitchFamily="34" charset="0"/>
              </a:rPr>
              <a:t>w gminie Chrzanów </a:t>
            </a:r>
            <a:br>
              <a:rPr lang="pl-PL" sz="4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Calibri" panose="020F0502020204030204" pitchFamily="34" charset="0"/>
              </a:rPr>
            </a:br>
            <a:r>
              <a:rPr lang="pl-PL" sz="4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Calibri" panose="020F0502020204030204" pitchFamily="34" charset="0"/>
              </a:rPr>
              <a:t>za rok szkolny 2020/2021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777631" y="5610726"/>
            <a:ext cx="8825658" cy="86142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pl-PL" sz="1600" cap="none" dirty="0"/>
              <a:t>Sporządzona na podstawie art. 11 ust. 7 </a:t>
            </a:r>
          </a:p>
          <a:p>
            <a:pPr algn="ctr">
              <a:spcBef>
                <a:spcPts val="0"/>
              </a:spcBef>
            </a:pPr>
            <a:r>
              <a:rPr lang="pl-PL" sz="1600" cap="none" dirty="0"/>
              <a:t>ustawy z dnia 14 grudnia 2016 r. Prawo oświatowe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8054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95564" y="1176612"/>
            <a:ext cx="5187122" cy="461665"/>
          </a:xfrm>
        </p:spPr>
        <p:txBody>
          <a:bodyPr/>
          <a:lstStyle/>
          <a:p>
            <a:r>
              <a:rPr lang="pl-PL" sz="2800" b="1" dirty="0">
                <a:latin typeface="+mn-lt"/>
                <a:ea typeface="Verdana" panose="020B0604030504040204" pitchFamily="34" charset="0"/>
              </a:rPr>
              <a:t>Dowożenie uczniów do szkół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533657" y="2178144"/>
            <a:ext cx="6565783" cy="498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  <a:t>bilety miesięczne zakupione przez szkoły 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2996667" y="2697342"/>
            <a:ext cx="5403412" cy="498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  <a:t>67 uczniów – koszt: 10 454,00 zł </a:t>
            </a: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1533657" y="3357079"/>
            <a:ext cx="6565783" cy="498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  <a:t>zorganizowany dowóz do szkół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2996667" y="3876277"/>
            <a:ext cx="5403412" cy="498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</a:rPr>
              <a:t>27 uczniów – </a:t>
            </a:r>
            <a:r>
              <a:rPr lang="pl-PL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  <a:t>koszt: 117 192,71 zł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533657" y="4754894"/>
            <a:ext cx="7561685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</a:rPr>
              <a:t>Łączny koszt dowozu w roku szkolnym 2020/2021</a:t>
            </a:r>
            <a:r>
              <a:rPr lang="pl-PL" sz="2400" b="1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pl-PL" sz="4400" b="1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</a:rPr>
              <a:t>127 646,71 zł</a:t>
            </a:r>
          </a:p>
        </p:txBody>
      </p:sp>
    </p:spTree>
    <p:extLst>
      <p:ext uri="{BB962C8B-B14F-4D97-AF65-F5344CB8AC3E}">
        <p14:creationId xmlns:p14="http://schemas.microsoft.com/office/powerpoint/2010/main" val="99984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46111" y="692077"/>
            <a:ext cx="9877238" cy="1572951"/>
          </a:xfrm>
        </p:spPr>
        <p:txBody>
          <a:bodyPr/>
          <a:lstStyle/>
          <a:p>
            <a:r>
              <a:rPr lang="pl-PL" sz="2800" b="1" dirty="0">
                <a:latin typeface="+mn-lt"/>
                <a:ea typeface="Verdana" panose="020B0604030504040204" pitchFamily="34" charset="0"/>
              </a:rPr>
              <a:t>Zadania remontowe i inwestycyjne </a:t>
            </a:r>
            <a:br>
              <a:rPr lang="pl-PL" sz="2800" b="1" dirty="0">
                <a:latin typeface="+mn-lt"/>
                <a:ea typeface="Verdana" panose="020B0604030504040204" pitchFamily="34" charset="0"/>
              </a:rPr>
            </a:br>
            <a:r>
              <a:rPr lang="pl-PL" sz="2800" b="1" dirty="0">
                <a:latin typeface="+mn-lt"/>
                <a:ea typeface="Verdana" panose="020B0604030504040204" pitchFamily="34" charset="0"/>
              </a:rPr>
              <a:t>realizowane na obiektach gminnych szkół i przedszkoli w roku szkolnym 2020/2021 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1189030" y="3566263"/>
            <a:ext cx="1973619" cy="427492"/>
          </a:xfrm>
        </p:spPr>
        <p:txBody>
          <a:bodyPr/>
          <a:lstStyle/>
          <a:p>
            <a:pPr algn="ctr"/>
            <a:r>
              <a:rPr lang="pl-PL" dirty="0"/>
              <a:t>remontowe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15"/>
          </p:nvPr>
        </p:nvSpPr>
        <p:spPr>
          <a:xfrm>
            <a:off x="8237592" y="4212952"/>
            <a:ext cx="2927350" cy="526943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+mn-lt"/>
                <a:ea typeface="Verdana" panose="020B0604030504040204" pitchFamily="34" charset="0"/>
              </a:rPr>
              <a:t>220 639,90 zł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4355101" y="3566262"/>
            <a:ext cx="2211285" cy="427493"/>
          </a:xfrm>
        </p:spPr>
        <p:txBody>
          <a:bodyPr/>
          <a:lstStyle/>
          <a:p>
            <a:r>
              <a:rPr lang="pl-PL" dirty="0"/>
              <a:t>   inwestycyjne</a:t>
            </a:r>
          </a:p>
        </p:txBody>
      </p:sp>
      <p:sp>
        <p:nvSpPr>
          <p:cNvPr id="11" name="Symbol zastępczy tekstu 7"/>
          <p:cNvSpPr>
            <a:spLocks noGrp="1"/>
          </p:cNvSpPr>
          <p:nvPr>
            <p:ph type="body" sz="half" idx="16"/>
          </p:nvPr>
        </p:nvSpPr>
        <p:spPr>
          <a:xfrm>
            <a:off x="1123394" y="4212954"/>
            <a:ext cx="2116233" cy="526943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>
                <a:latin typeface="+mn-lt"/>
                <a:ea typeface="Verdana" panose="020B0604030504040204" pitchFamily="34" charset="0"/>
              </a:rPr>
              <a:t>424 191,78 zł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7373931" y="3061030"/>
            <a:ext cx="4499029" cy="932725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pl-PL" dirty="0">
                <a:latin typeface="+mn-lt"/>
              </a:rPr>
              <a:t>w ramach usług </a:t>
            </a:r>
          </a:p>
          <a:p>
            <a:pPr algn="ctr">
              <a:spcBef>
                <a:spcPts val="0"/>
              </a:spcBef>
            </a:pPr>
            <a:r>
              <a:rPr lang="pl-PL" dirty="0">
                <a:latin typeface="+mn-lt"/>
              </a:rPr>
              <a:t>pokrewnych remontom</a:t>
            </a:r>
          </a:p>
        </p:txBody>
      </p:sp>
      <p:sp>
        <p:nvSpPr>
          <p:cNvPr id="12" name="Symbol zastępczy tekstu 7"/>
          <p:cNvSpPr>
            <a:spLocks noGrp="1"/>
          </p:cNvSpPr>
          <p:nvPr>
            <p:ph type="body" sz="half" idx="17"/>
          </p:nvPr>
        </p:nvSpPr>
        <p:spPr>
          <a:xfrm>
            <a:off x="3997068" y="4212953"/>
            <a:ext cx="2927350" cy="526943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+mn-lt"/>
                <a:ea typeface="Verdana" panose="020B0604030504040204" pitchFamily="34" charset="0"/>
              </a:rPr>
              <a:t>597 960,36 zł</a:t>
            </a:r>
          </a:p>
        </p:txBody>
      </p:sp>
    </p:spTree>
    <p:extLst>
      <p:ext uri="{BB962C8B-B14F-4D97-AF65-F5344CB8AC3E}">
        <p14:creationId xmlns:p14="http://schemas.microsoft.com/office/powerpoint/2010/main" val="55866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8" grpId="0" build="p"/>
      <p:bldP spid="6" grpId="0" build="p"/>
      <p:bldP spid="11" grpId="0" build="p"/>
      <p:bldP spid="7" grpId="0" build="p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8069948" y="1635077"/>
            <a:ext cx="3235021" cy="4178493"/>
          </a:xfrm>
        </p:spPr>
        <p:txBody>
          <a:bodyPr/>
          <a:lstStyle/>
          <a:p>
            <a:pPr algn="r"/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Verdana" panose="020B0604030504040204" pitchFamily="34" charset="0"/>
              </a:rPr>
              <a:t>Procentowy udział </a:t>
            </a:r>
            <a:b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Verdana" panose="020B0604030504040204" pitchFamily="34" charset="0"/>
              </a:rPr>
            </a:b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Verdana" panose="020B0604030504040204" pitchFamily="34" charset="0"/>
              </a:rPr>
              <a:t>wybranych kategorii wydatków </a:t>
            </a:r>
            <a:b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Verdana" panose="020B0604030504040204" pitchFamily="34" charset="0"/>
              </a:rPr>
            </a:b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Verdana" panose="020B0604030504040204" pitchFamily="34" charset="0"/>
              </a:rPr>
              <a:t>w wydatkach na oświatę samorządową </a:t>
            </a:r>
            <a:b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Verdana" panose="020B0604030504040204" pitchFamily="34" charset="0"/>
              </a:rPr>
            </a:b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Verdana" panose="020B0604030504040204" pitchFamily="34" charset="0"/>
              </a:rPr>
              <a:t>w roku szkolnym 2020/2021 </a:t>
            </a:r>
            <a:b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Verdana" panose="020B0604030504040204" pitchFamily="34" charset="0"/>
              </a:rPr>
            </a:b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Verdana" panose="020B0604030504040204" pitchFamily="34" charset="0"/>
              </a:rPr>
              <a:t>- z wyłączeniem wydatków pokrytych ze środków zewnętrznych 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4CA837FB-AC31-43BB-BBE0-10C58442F8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147813"/>
              </p:ext>
            </p:extLst>
          </p:nvPr>
        </p:nvGraphicFramePr>
        <p:xfrm>
          <a:off x="544749" y="516922"/>
          <a:ext cx="7821039" cy="578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246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9255" y="1272343"/>
            <a:ext cx="10185824" cy="883403"/>
          </a:xfrm>
        </p:spPr>
        <p:txBody>
          <a:bodyPr/>
          <a:lstStyle/>
          <a:p>
            <a:r>
              <a:rPr lang="pl-PL" sz="28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Wydatki na oświatę w gminie Chrzanów</a:t>
            </a:r>
            <a:br>
              <a:rPr lang="pl-PL" sz="28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</a:br>
            <a:r>
              <a:rPr lang="pl-PL" sz="28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w roku szkolnym 2020/2021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1442313" y="2408460"/>
            <a:ext cx="8188248" cy="883403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  <a:t>- na szkoły i przedszkola samorządowe – 55 655 913,06 zł</a:t>
            </a:r>
          </a:p>
          <a:p>
            <a:r>
              <a:rPr lang="pl-PL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  <a:t>- na szkołę i przedszkola </a:t>
            </a:r>
            <a:r>
              <a:rPr lang="pl-PL" sz="2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  <a:t>niesamorządowe</a:t>
            </a:r>
            <a:r>
              <a:rPr lang="pl-PL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  <a:t> – 6 045 342,72 zł</a:t>
            </a:r>
          </a:p>
        </p:txBody>
      </p:sp>
      <p:sp>
        <p:nvSpPr>
          <p:cNvPr id="5" name="Prostokąt 4"/>
          <p:cNvSpPr/>
          <p:nvPr/>
        </p:nvSpPr>
        <p:spPr>
          <a:xfrm>
            <a:off x="1328195" y="4202861"/>
            <a:ext cx="45288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</a:rPr>
              <a:t>subwencja otrzymana na rok 2021:</a:t>
            </a:r>
          </a:p>
          <a:p>
            <a:r>
              <a:rPr lang="pl-PL" sz="2400" b="1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</a:rPr>
              <a:t>36 886 360,00 zł </a:t>
            </a:r>
          </a:p>
        </p:txBody>
      </p:sp>
      <p:sp>
        <p:nvSpPr>
          <p:cNvPr id="6" name="Prostokąt 5"/>
          <p:cNvSpPr/>
          <p:nvPr/>
        </p:nvSpPr>
        <p:spPr>
          <a:xfrm>
            <a:off x="4249309" y="3419534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400" b="1" dirty="0">
                <a:ea typeface="Verdana" panose="020B0604030504040204" pitchFamily="34" charset="0"/>
              </a:rPr>
              <a:t>61 701 255,78 zł </a:t>
            </a:r>
          </a:p>
        </p:txBody>
      </p:sp>
      <p:sp>
        <p:nvSpPr>
          <p:cNvPr id="7" name="Prostokąt 6"/>
          <p:cNvSpPr/>
          <p:nvPr/>
        </p:nvSpPr>
        <p:spPr>
          <a:xfrm>
            <a:off x="1328195" y="4954257"/>
            <a:ext cx="58450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</a:rPr>
              <a:t>dopłata gminy:</a:t>
            </a:r>
          </a:p>
          <a:p>
            <a:r>
              <a:rPr lang="pl-PL" sz="2400" b="1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</a:rPr>
              <a:t>24 814 895,78 zł  </a:t>
            </a:r>
          </a:p>
        </p:txBody>
      </p:sp>
    </p:spTree>
    <p:extLst>
      <p:ext uri="{BB962C8B-B14F-4D97-AF65-F5344CB8AC3E}">
        <p14:creationId xmlns:p14="http://schemas.microsoft.com/office/powerpoint/2010/main" val="380062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05301" y="1175496"/>
            <a:ext cx="94539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spc="-40" dirty="0">
                <a:ea typeface="Times New Roman" panose="02020603050405020304" pitchFamily="18" charset="0"/>
                <a:cs typeface="Times New Roman" panose="02020603050405020304" pitchFamily="18" charset="0"/>
              </a:rPr>
              <a:t>Wyniki nadzoru pedagogicznego sprawowanego</a:t>
            </a:r>
          </a:p>
          <a:p>
            <a:r>
              <a:rPr lang="pl-PL" sz="2800" b="1" spc="-50" dirty="0">
                <a:ea typeface="Times New Roman" panose="02020603050405020304" pitchFamily="18" charset="0"/>
                <a:cs typeface="Times New Roman" panose="02020603050405020304" pitchFamily="18" charset="0"/>
              </a:rPr>
              <a:t>przez Małopolskiego Kuratora Oświaty</a:t>
            </a:r>
          </a:p>
          <a:p>
            <a:r>
              <a:rPr lang="pl-PL" sz="2800" b="1" spc="-40" dirty="0">
                <a:ea typeface="Times New Roman" panose="02020603050405020304" pitchFamily="18" charset="0"/>
                <a:cs typeface="Times New Roman" panose="02020603050405020304" pitchFamily="18" charset="0"/>
              </a:rPr>
              <a:t>w roku szkolnym 2020/2021 </a:t>
            </a:r>
            <a:endParaRPr lang="pl-PL" sz="2800" dirty="0"/>
          </a:p>
        </p:txBody>
      </p:sp>
      <p:sp>
        <p:nvSpPr>
          <p:cNvPr id="3" name="Prostokąt 2"/>
          <p:cNvSpPr/>
          <p:nvPr/>
        </p:nvSpPr>
        <p:spPr>
          <a:xfrm>
            <a:off x="1064406" y="4530795"/>
            <a:ext cx="9938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pl-PL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937522" y="2776469"/>
            <a:ext cx="109010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Przeprowadzono:</a:t>
            </a:r>
          </a:p>
          <a:p>
            <a:endParaRPr lang="pl-PL" dirty="0">
              <a:solidFill>
                <a:schemeClr val="accent3">
                  <a:lumMod val="40000"/>
                  <a:lumOff val="60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pl-PL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- kontrolę planową w Szkole Podstawowej Nr 5 im. ks. Michała </a:t>
            </a:r>
            <a:r>
              <a:rPr lang="pl-PL" dirty="0" err="1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Potaczały</a:t>
            </a:r>
            <a:r>
              <a:rPr lang="pl-PL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w Chrzanowie </a:t>
            </a:r>
            <a:endParaRPr lang="pl-PL" dirty="0">
              <a:solidFill>
                <a:schemeClr val="accent3">
                  <a:lumMod val="40000"/>
                  <a:lumOff val="60000"/>
                </a:schemeClr>
              </a:solidFill>
              <a:ea typeface="Verdana" panose="020B0604030504040204" pitchFamily="34" charset="0"/>
            </a:endParaRPr>
          </a:p>
          <a:p>
            <a:r>
              <a:rPr lang="pl-PL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- kontrolę doraźną w Szkole Podstawowej Nr 1 z Oddziałami Integracyjnymi im. Adama    </a:t>
            </a:r>
            <a:br>
              <a:rPr lang="pl-PL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 Mickiewicza w Chrzanowie</a:t>
            </a:r>
          </a:p>
        </p:txBody>
      </p:sp>
    </p:spTree>
    <p:extLst>
      <p:ext uri="{BB962C8B-B14F-4D97-AF65-F5344CB8AC3E}">
        <p14:creationId xmlns:p14="http://schemas.microsoft.com/office/powerpoint/2010/main" val="3288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82972" y="530390"/>
            <a:ext cx="10247513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pc="-30" dirty="0">
                <a:ea typeface="Verdana" panose="020B0604030504040204" pitchFamily="34" charset="0"/>
              </a:rPr>
              <a:t>W roku szkolnym 2020/2021 </a:t>
            </a:r>
            <a:r>
              <a:rPr lang="pl-PL" dirty="0">
                <a:ea typeface="Verdana" panose="020B0604030504040204" pitchFamily="34" charset="0"/>
              </a:rPr>
              <a:t>Gmina Chrzanów prowadziła:</a:t>
            </a:r>
          </a:p>
          <a:p>
            <a:pPr>
              <a:spcAft>
                <a:spcPts val="1200"/>
              </a:spcAft>
            </a:pPr>
            <a:r>
              <a:rPr lang="pl-PL" sz="5400" b="1" spc="-30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</a:rPr>
              <a:t>9</a:t>
            </a:r>
            <a:r>
              <a:rPr lang="pl-PL" b="1" spc="-30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</a:rPr>
              <a:t> szkół podstawowych</a:t>
            </a:r>
          </a:p>
          <a:p>
            <a:pPr>
              <a:spcAft>
                <a:spcPts val="1200"/>
              </a:spcAft>
            </a:pPr>
            <a:r>
              <a:rPr lang="pl-PL" sz="1200" spc="-30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</a:rPr>
              <a:t>SP1, SP3, SP5, SP6, SP8, SP10, SPB, SPL, </a:t>
            </a:r>
            <a:r>
              <a:rPr lang="pl-PL" sz="1200" spc="-30" dirty="0" err="1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</a:rPr>
              <a:t>SPPł</a:t>
            </a:r>
            <a:r>
              <a:rPr lang="pl-PL" sz="1200" spc="-30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pl-PL" sz="1200" spc="-30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</a:rPr>
              <a:t>		w tym </a:t>
            </a:r>
            <a:r>
              <a:rPr lang="pl-PL" sz="5400" b="1" spc="-30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</a:rPr>
              <a:t>11</a:t>
            </a:r>
            <a:r>
              <a:rPr lang="pl-PL" sz="1200" b="1" spc="-20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</a:rPr>
              <a:t>oddziałów przedszkolnych</a:t>
            </a:r>
            <a:r>
              <a:rPr lang="pl-PL" sz="1200" spc="-30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</a:rPr>
              <a:t> zlokalizowanych w </a:t>
            </a:r>
            <a:r>
              <a:rPr lang="pl-PL" sz="1200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</a:rPr>
              <a:t>SP3, SP8, SPL, SPB </a:t>
            </a:r>
            <a:r>
              <a:rPr lang="pl-PL" sz="1200" spc="-30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</a:rPr>
              <a:t>		</a:t>
            </a:r>
          </a:p>
          <a:p>
            <a:pPr>
              <a:spcAft>
                <a:spcPts val="1200"/>
              </a:spcAft>
            </a:pPr>
            <a:r>
              <a:rPr lang="pl-PL" sz="1200" spc="-20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</a:rPr>
              <a:t>oraz</a:t>
            </a:r>
            <a:r>
              <a:rPr lang="pl-PL" sz="5400" b="1" spc="-20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</a:rPr>
              <a:t> 11</a:t>
            </a:r>
            <a:r>
              <a:rPr lang="pl-PL" b="1" spc="-20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</a:rPr>
              <a:t> przedszkoli</a:t>
            </a:r>
            <a:r>
              <a:rPr lang="pl-PL" sz="1200" spc="-30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pl-PL" sz="1200" spc="-20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</a:rPr>
              <a:t>w tym przedszkole z oddziałami integracyjnymi (PS 10) i przedszkole</a:t>
            </a:r>
            <a:r>
              <a:rPr lang="pl-PL" sz="1200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</a:rPr>
              <a:t> </a:t>
            </a:r>
            <a:r>
              <a:rPr lang="pl-PL" sz="1200" spc="-20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</a:rPr>
              <a:t>z oddziałem specjalnym (PS 11)</a:t>
            </a:r>
            <a:endParaRPr lang="pl-PL" sz="1200" spc="-30" dirty="0">
              <a:solidFill>
                <a:schemeClr val="accent3">
                  <a:lumMod val="40000"/>
                  <a:lumOff val="60000"/>
                </a:schemeClr>
              </a:solidFill>
              <a:ea typeface="Verdana" panose="020B0604030504040204" pitchFamily="34" charset="0"/>
            </a:endParaRPr>
          </a:p>
          <a:p>
            <a:pPr>
              <a:spcAft>
                <a:spcPts val="1200"/>
              </a:spcAft>
            </a:pPr>
            <a:endParaRPr lang="pl-PL" sz="1200" spc="-20" dirty="0">
              <a:solidFill>
                <a:schemeClr val="accent3">
                  <a:lumMod val="40000"/>
                  <a:lumOff val="60000"/>
                </a:schemeClr>
              </a:solidFill>
              <a:ea typeface="Verdana" panose="020B0604030504040204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82972" y="4793095"/>
            <a:ext cx="9868970" cy="1465092"/>
          </a:xfrm>
        </p:spPr>
        <p:txBody>
          <a:bodyPr>
            <a:noAutofit/>
          </a:bodyPr>
          <a:lstStyle/>
          <a:p>
            <a:r>
              <a:rPr lang="pl-PL" sz="18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Na terenie gminy funkcjonowały także placówki prowadzone przez podmioty inne niż gmina Chrzanów:</a:t>
            </a:r>
            <a:br>
              <a:rPr lang="pl-PL" sz="18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</a:br>
            <a:br>
              <a:rPr lang="pl-PL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</a:br>
            <a:r>
              <a:rPr lang="pl-PL" sz="1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  <a:t>5</a:t>
            </a:r>
            <a:r>
              <a:rPr lang="pl-PL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  <a:t> </a:t>
            </a:r>
            <a:r>
              <a:rPr lang="pl-PL" sz="12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  <a:t>niepublicznych przedszkoli</a:t>
            </a:r>
            <a:br>
              <a:rPr lang="pl-PL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pl-PL" sz="1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1</a:t>
            </a:r>
            <a:r>
              <a:rPr lang="pl-PL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pl-PL" sz="12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publiczna szkoła podstawowa z oddziałem przedszkolnym</a:t>
            </a:r>
            <a:endParaRPr lang="pl-PL" sz="1200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83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6429" y="796726"/>
            <a:ext cx="7593225" cy="691390"/>
          </a:xfrm>
        </p:spPr>
        <p:txBody>
          <a:bodyPr/>
          <a:lstStyle/>
          <a:p>
            <a:r>
              <a:rPr lang="pl-PL" sz="2800" b="1" dirty="0"/>
              <a:t>Struktura organizacyjna szkół i przedszkoli</a:t>
            </a:r>
            <a:r>
              <a:rPr lang="pl-PL" sz="1800" b="1" dirty="0"/>
              <a:t>:</a:t>
            </a:r>
            <a:endParaRPr lang="pl-PL" sz="1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67553" y="1920556"/>
            <a:ext cx="1274446" cy="404247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SZKOŁY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26277" y="2449461"/>
            <a:ext cx="4631200" cy="3741738"/>
          </a:xfrm>
        </p:spPr>
        <p:txBody>
          <a:bodyPr>
            <a:normAutofit fontScale="92500" lnSpcReduction="10000"/>
          </a:bodyPr>
          <a:lstStyle/>
          <a:p>
            <a:r>
              <a:rPr lang="pl-PL" sz="13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Liczba uczniów – </a:t>
            </a:r>
            <a:r>
              <a:rPr lang="pl-PL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3 470</a:t>
            </a:r>
            <a:r>
              <a:rPr lang="pl-PL" sz="13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w tym:</a:t>
            </a:r>
          </a:p>
          <a:p>
            <a:pPr marL="400050" lvl="1" indent="0">
              <a:buNone/>
            </a:pPr>
            <a:r>
              <a:rPr lang="pl-PL" sz="13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 klasach I–VIII – 3 209</a:t>
            </a:r>
          </a:p>
          <a:p>
            <a:pPr marL="400050" lvl="1" indent="0">
              <a:buNone/>
            </a:pPr>
            <a:r>
              <a:rPr lang="pl-PL" sz="13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 oddziałach przedszkolnych – 261 </a:t>
            </a:r>
          </a:p>
          <a:p>
            <a:r>
              <a:rPr lang="pl-PL" sz="13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Liczba oddziałów – </a:t>
            </a:r>
            <a:r>
              <a:rPr lang="pl-PL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164</a:t>
            </a:r>
            <a:r>
              <a:rPr lang="pl-PL" sz="13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w tym:</a:t>
            </a:r>
          </a:p>
          <a:p>
            <a:pPr marL="400050" lvl="1" indent="0">
              <a:buNone/>
            </a:pPr>
            <a:r>
              <a:rPr lang="pl-PL" sz="13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klasy I-VIII – 153</a:t>
            </a:r>
          </a:p>
          <a:p>
            <a:pPr marL="400050" lvl="1" indent="0">
              <a:buNone/>
            </a:pPr>
            <a:r>
              <a:rPr lang="pl-PL" sz="13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oddziały przedszkolne – 11 </a:t>
            </a:r>
          </a:p>
          <a:p>
            <a:r>
              <a:rPr lang="pl-PL" sz="13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Liczba nauczycieli – </a:t>
            </a:r>
            <a:r>
              <a:rPr lang="pl-PL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377</a:t>
            </a:r>
          </a:p>
          <a:p>
            <a:r>
              <a:rPr lang="pl-PL" sz="13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Liczba pracowników niepedagogicznych –</a:t>
            </a:r>
            <a:r>
              <a:rPr lang="pl-PL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pl-PL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103</a:t>
            </a:r>
          </a:p>
          <a:p>
            <a:r>
              <a:rPr lang="pl-PL" sz="13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Klasy sportowe i mistrzostwa sportowego – </a:t>
            </a:r>
            <a:r>
              <a:rPr lang="pl-PL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12</a:t>
            </a:r>
          </a:p>
          <a:p>
            <a:r>
              <a:rPr lang="pl-PL" sz="13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Klasy integracyjne – </a:t>
            </a:r>
            <a:r>
              <a:rPr lang="pl-PL" sz="2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23</a:t>
            </a:r>
            <a:endParaRPr lang="pl-PL" sz="1400" dirty="0"/>
          </a:p>
          <a:p>
            <a:endParaRPr lang="pl-PL" sz="1400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318787" y="1937587"/>
            <a:ext cx="2221205" cy="387216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PRZEDSZKOLA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394289" y="2498293"/>
            <a:ext cx="4410731" cy="1839068"/>
          </a:xfrm>
        </p:spPr>
        <p:txBody>
          <a:bodyPr>
            <a:normAutofit fontScale="92500" lnSpcReduction="10000"/>
          </a:bodyPr>
          <a:lstStyle/>
          <a:p>
            <a:r>
              <a:rPr lang="pl-PL" sz="13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Liczba dzieci – </a:t>
            </a:r>
            <a:r>
              <a:rPr lang="pl-PL" sz="2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1 049</a:t>
            </a:r>
          </a:p>
          <a:p>
            <a:r>
              <a:rPr lang="pl-PL" sz="13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Liczba oddziałów – </a:t>
            </a:r>
            <a:r>
              <a:rPr lang="pl-PL" sz="2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44</a:t>
            </a:r>
          </a:p>
          <a:p>
            <a:r>
              <a:rPr lang="pl-PL" sz="13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Liczba nauczycieli – </a:t>
            </a:r>
            <a:r>
              <a:rPr lang="pl-PL" sz="2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133 </a:t>
            </a:r>
          </a:p>
          <a:p>
            <a:r>
              <a:rPr lang="pl-PL" sz="13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Liczba pracowników niepedagogicznych – </a:t>
            </a:r>
            <a:r>
              <a:rPr lang="pl-PL" sz="2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108</a:t>
            </a:r>
          </a:p>
          <a:p>
            <a:pPr marL="0" indent="0">
              <a:buNone/>
            </a:pPr>
            <a:endParaRPr lang="pl-PL" sz="26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03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A13D86-8E03-4482-89D1-A8ACF74C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/>
              <a:t>Struktura zatrudnienia nauczycieli </a:t>
            </a:r>
            <a:br>
              <a:rPr lang="pl-PL" sz="2800" b="1" dirty="0"/>
            </a:br>
            <a:r>
              <a:rPr lang="pl-PL" sz="2800" b="1" dirty="0"/>
              <a:t>wg stopnia awansu zawodowego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E341F94-8B8E-4AC3-862E-1C8A470F9B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7948"/>
              </p:ext>
            </p:extLst>
          </p:nvPr>
        </p:nvGraphicFramePr>
        <p:xfrm>
          <a:off x="262647" y="1376083"/>
          <a:ext cx="10496145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56C7DDE5-1842-4747-A03E-DAEBD600E8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888034"/>
              </p:ext>
            </p:extLst>
          </p:nvPr>
        </p:nvGraphicFramePr>
        <p:xfrm>
          <a:off x="1887523" y="1487380"/>
          <a:ext cx="7994707" cy="4806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496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5044" y="1354451"/>
            <a:ext cx="10225845" cy="535051"/>
          </a:xfrm>
        </p:spPr>
        <p:txBody>
          <a:bodyPr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Awans zawodowy nauczycieli w roku szkolnym 2020/2021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03312" y="2816171"/>
            <a:ext cx="4396338" cy="1225658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stopień awansu zawodowego nauczyciela mianowanego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111231" y="4547757"/>
            <a:ext cx="2380500" cy="7046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4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  <a:t>3</a:t>
            </a:r>
            <a:r>
              <a:rPr lang="pl-PL" sz="26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  <a:t> nauczycieli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917966" y="2816171"/>
            <a:ext cx="4396339" cy="1225658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stopień awansu zawodowego nauczyciela dyplomowanego</a:t>
            </a:r>
          </a:p>
        </p:txBody>
      </p:sp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1429EDB1-AB05-4818-A5B0-9CFE8A13BF14}"/>
              </a:ext>
            </a:extLst>
          </p:cNvPr>
          <p:cNvSpPr txBox="1">
            <a:spLocks/>
          </p:cNvSpPr>
          <p:nvPr/>
        </p:nvSpPr>
        <p:spPr>
          <a:xfrm>
            <a:off x="6925885" y="4547757"/>
            <a:ext cx="2380500" cy="704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pl-PL" sz="4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  <a:t>4</a:t>
            </a:r>
            <a:r>
              <a:rPr lang="pl-PL" sz="26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  <a:t> nauczycieli</a:t>
            </a:r>
          </a:p>
        </p:txBody>
      </p:sp>
    </p:spTree>
    <p:extLst>
      <p:ext uri="{BB962C8B-B14F-4D97-AF65-F5344CB8AC3E}">
        <p14:creationId xmlns:p14="http://schemas.microsoft.com/office/powerpoint/2010/main" val="26820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02224" y="698271"/>
            <a:ext cx="8233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ea typeface="Verdana" panose="020B0604030504040204" pitchFamily="34" charset="0"/>
              </a:rPr>
              <a:t>Wyniki egzaminów po ósmej klasie 2020/2021 </a:t>
            </a:r>
          </a:p>
        </p:txBody>
      </p:sp>
      <p:sp>
        <p:nvSpPr>
          <p:cNvPr id="5" name="Prostokąt 4"/>
          <p:cNvSpPr/>
          <p:nvPr/>
        </p:nvSpPr>
        <p:spPr>
          <a:xfrm>
            <a:off x="1002224" y="1221491"/>
            <a:ext cx="9548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400" dirty="0">
                <a:ea typeface="Times New Roman" panose="02020603050405020304" pitchFamily="18" charset="0"/>
              </a:rPr>
              <a:t>Średni wynik procentowy głównych części egzaminu ósmoklasisty</a:t>
            </a:r>
            <a:endParaRPr lang="pl-PL" sz="14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E0A8C9C2-1B84-4B57-9488-A31CCA31A3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406746"/>
              </p:ext>
            </p:extLst>
          </p:nvPr>
        </p:nvGraphicFramePr>
        <p:xfrm>
          <a:off x="1819072" y="1773852"/>
          <a:ext cx="8171234" cy="474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604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9234" y="1095688"/>
            <a:ext cx="10293532" cy="935162"/>
          </a:xfrm>
        </p:spPr>
        <p:txBody>
          <a:bodyPr/>
          <a:lstStyle/>
          <a:p>
            <a:r>
              <a:rPr lang="pl-PL" sz="28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Godziny zajęć dodatkowych w szkołach i przedszkolach</a:t>
            </a:r>
            <a:br>
              <a:rPr lang="pl-PL" sz="28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</a:br>
            <a:r>
              <a:rPr lang="pl-PL" sz="28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dla dzieci ze specjalnymi potrzebami edukacyjnymi</a:t>
            </a:r>
            <a:br>
              <a:rPr lang="pl-PL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l-PL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9234" y="2253258"/>
            <a:ext cx="9327735" cy="1986726"/>
          </a:xfrm>
        </p:spPr>
        <p:txBody>
          <a:bodyPr>
            <a:normAutofit fontScale="70000" lnSpcReduction="20000"/>
          </a:bodyPr>
          <a:lstStyle/>
          <a:p>
            <a:r>
              <a:rPr lang="pl-PL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  <a:t>wczesne wspomaganie rozwoju dziecka - tygodniowa liczba godzin: 61,5</a:t>
            </a:r>
          </a:p>
          <a:p>
            <a:r>
              <a:rPr lang="pl-PL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  <a:t>nauczanie indywidualne - tygodniowa liczba godzin: 185</a:t>
            </a:r>
          </a:p>
          <a:p>
            <a:r>
              <a:rPr lang="pl-PL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  <a:t>rewalidacja indywidualna - tygodniowa liczba godzin: 368</a:t>
            </a:r>
          </a:p>
          <a:p>
            <a:r>
              <a:rPr lang="pl-PL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  <a:t>zajęcia logopedyczne - tygodniowa liczba godzin: 131,5</a:t>
            </a:r>
          </a:p>
          <a:p>
            <a:r>
              <a:rPr lang="pl-PL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  <a:t>pomoc </a:t>
            </a:r>
            <a:r>
              <a:rPr lang="pl-PL" sz="18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  <a:t>psychologiczno</a:t>
            </a:r>
            <a:r>
              <a:rPr lang="pl-PL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  <a:t> – pedagogiczna w SP – tygodniowa liczba godzin: 35</a:t>
            </a:r>
          </a:p>
          <a:p>
            <a:r>
              <a:rPr lang="pl-PL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  <a:t>indywidualna ścieżka kształcenia </a:t>
            </a:r>
            <a:r>
              <a:rPr lang="pl-PL" sz="1800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</a:rPr>
              <a:t>- tygodniowa liczba godzin: 29</a:t>
            </a:r>
          </a:p>
          <a:p>
            <a:r>
              <a:rPr lang="pl-PL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nauczyciel współorganizujący kształcenie poza oddziałem integracyjnym - </a:t>
            </a:r>
            <a:r>
              <a:rPr lang="pl-PL" sz="1800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</a:rPr>
              <a:t>tygodniowa liczba godzin: 70</a:t>
            </a:r>
          </a:p>
          <a:p>
            <a:endParaRPr lang="pl-P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l-P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949234" y="4421549"/>
            <a:ext cx="1087085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</a:rPr>
              <a:t>Łączna tygodniowa liczba godzin </a:t>
            </a:r>
          </a:p>
          <a:p>
            <a:r>
              <a:rPr lang="pl-PL" sz="2800" b="1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</a:rPr>
              <a:t>w roku szkolnym 2020/2021:</a:t>
            </a:r>
          </a:p>
          <a:p>
            <a:r>
              <a:rPr lang="pl-PL" sz="5400" b="1" dirty="0">
                <a:solidFill>
                  <a:srgbClr val="FF0000"/>
                </a:solidFill>
                <a:ea typeface="Verdana" panose="020B0604030504040204" pitchFamily="34" charset="0"/>
              </a:rPr>
              <a:t>880</a:t>
            </a:r>
          </a:p>
        </p:txBody>
      </p:sp>
    </p:spTree>
    <p:extLst>
      <p:ext uri="{BB962C8B-B14F-4D97-AF65-F5344CB8AC3E}">
        <p14:creationId xmlns:p14="http://schemas.microsoft.com/office/powerpoint/2010/main" val="168534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953617" y="1222510"/>
            <a:ext cx="6547705" cy="488126"/>
          </a:xfrm>
        </p:spPr>
        <p:txBody>
          <a:bodyPr/>
          <a:lstStyle/>
          <a:p>
            <a:r>
              <a:rPr lang="pl-PL" sz="28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Stypendia Gminy Chrzanów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1685217" y="3670362"/>
            <a:ext cx="8465462" cy="1083644"/>
          </a:xfrm>
        </p:spPr>
        <p:txBody>
          <a:bodyPr>
            <a:normAutofit/>
          </a:bodyPr>
          <a:lstStyle/>
          <a:p>
            <a:pPr lvl="0"/>
            <a:endParaRPr lang="pl-PL" sz="2000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  <a:ea typeface="Verdana" panose="020B0604030504040204" pitchFamily="34" charset="0"/>
            </a:endParaRPr>
          </a:p>
          <a:p>
            <a:endParaRPr lang="pl-PL" sz="2000" dirty="0"/>
          </a:p>
        </p:txBody>
      </p:sp>
      <p:sp>
        <p:nvSpPr>
          <p:cNvPr id="8" name="Symbol zastępczy tekstu 6"/>
          <p:cNvSpPr txBox="1">
            <a:spLocks/>
          </p:cNvSpPr>
          <p:nvPr/>
        </p:nvSpPr>
        <p:spPr>
          <a:xfrm>
            <a:off x="1336360" y="2402069"/>
            <a:ext cx="9734545" cy="3110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l-PL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  <a:t>W roku szkolnym 2020/2021 przyznano i wypłacono </a:t>
            </a:r>
          </a:p>
          <a:p>
            <a:r>
              <a:rPr lang="pl-PL" sz="4800" b="1" dirty="0">
                <a:latin typeface="+mn-lt"/>
                <a:ea typeface="Verdana" panose="020B0604030504040204" pitchFamily="34" charset="0"/>
              </a:rPr>
              <a:t>5</a:t>
            </a:r>
            <a:r>
              <a:rPr lang="pl-PL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  <a:t> stypendiów za wybitne osiągnięcia w nauce </a:t>
            </a:r>
          </a:p>
          <a:p>
            <a:r>
              <a:rPr lang="pl-PL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  <a:t>uzyskane w roku szkolnym 2019/2020 </a:t>
            </a:r>
          </a:p>
          <a:p>
            <a:r>
              <a:rPr lang="pl-PL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  <a:t>na łączną kwotę – </a:t>
            </a:r>
            <a:r>
              <a:rPr lang="pl-PL" sz="4400" b="1" dirty="0">
                <a:latin typeface="+mn-lt"/>
                <a:ea typeface="Verdana" panose="020B0604030504040204" pitchFamily="34" charset="0"/>
              </a:rPr>
              <a:t>10 000,00 zł</a:t>
            </a:r>
            <a:endParaRPr lang="pl-PL" sz="2400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04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4225" y="1188770"/>
            <a:ext cx="8682448" cy="576000"/>
          </a:xfrm>
        </p:spPr>
        <p:txBody>
          <a:bodyPr/>
          <a:lstStyle/>
          <a:p>
            <a:r>
              <a:rPr lang="pl-PL" sz="2800" b="1" dirty="0">
                <a:latin typeface="+mn-lt"/>
                <a:ea typeface="Verdana" panose="020B0604030504040204" pitchFamily="34" charset="0"/>
              </a:rPr>
              <a:t>Dotowanie szkół i przedszkoli </a:t>
            </a:r>
            <a:r>
              <a:rPr lang="pl-PL" sz="2800" b="1" dirty="0" err="1">
                <a:latin typeface="+mn-lt"/>
                <a:ea typeface="Verdana" panose="020B0604030504040204" pitchFamily="34" charset="0"/>
              </a:rPr>
              <a:t>niesamorządowych</a:t>
            </a:r>
            <a:endParaRPr lang="pl-PL" sz="2800" b="1" dirty="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4224" y="2301152"/>
            <a:ext cx="10055468" cy="190819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  <a:t>W roku szkolnym 2020/2021 z budżetu gminy Chrzanów wypłacano dotacje</a:t>
            </a:r>
            <a:br>
              <a:rPr lang="pl-PL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</a:br>
            <a:r>
              <a:rPr lang="pl-PL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  <a:t>dla placówek prowadzonych przez osoby fizyczne lub przez osoby prawne</a:t>
            </a:r>
            <a:br>
              <a:rPr lang="pl-PL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</a:br>
            <a:r>
              <a:rPr lang="pl-PL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  <a:t>inne niż gmina Chrzanów, w tym dla: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4000" b="1" dirty="0">
                <a:ea typeface="Verdana" panose="020B0604030504040204" pitchFamily="34" charset="0"/>
              </a:rPr>
              <a:t>5</a:t>
            </a:r>
            <a:r>
              <a:rPr lang="pl-PL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  <a:t> niepublicznych przedszkoli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4000" b="1" dirty="0">
                <a:ea typeface="Verdana" panose="020B0604030504040204" pitchFamily="34" charset="0"/>
              </a:rPr>
              <a:t>1</a:t>
            </a:r>
            <a:r>
              <a:rPr lang="pl-PL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</a:rPr>
              <a:t> publicznej szkoły podstawowej wraz z oddziałem przedszkolnym</a:t>
            </a:r>
          </a:p>
        </p:txBody>
      </p:sp>
      <p:sp>
        <p:nvSpPr>
          <p:cNvPr id="4" name="Prostokąt 3"/>
          <p:cNvSpPr/>
          <p:nvPr/>
        </p:nvSpPr>
        <p:spPr>
          <a:xfrm>
            <a:off x="864224" y="4622790"/>
            <a:ext cx="1099197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</a:rPr>
              <a:t>na łączną kwotę: </a:t>
            </a:r>
            <a:br>
              <a:rPr lang="pl-PL" sz="2400" dirty="0">
                <a:solidFill>
                  <a:schemeClr val="accent3">
                    <a:lumMod val="40000"/>
                    <a:lumOff val="60000"/>
                  </a:schemeClr>
                </a:solidFill>
                <a:ea typeface="Verdana" panose="020B0604030504040204" pitchFamily="34" charset="0"/>
              </a:rPr>
            </a:br>
            <a:r>
              <a:rPr lang="pl-PL" sz="4400" b="1" dirty="0">
                <a:ea typeface="Verdana" panose="020B0604030504040204" pitchFamily="34" charset="0"/>
              </a:rPr>
              <a:t>6 045 342,72 zł</a:t>
            </a:r>
          </a:p>
        </p:txBody>
      </p:sp>
    </p:spTree>
    <p:extLst>
      <p:ext uri="{BB962C8B-B14F-4D97-AF65-F5344CB8AC3E}">
        <p14:creationId xmlns:p14="http://schemas.microsoft.com/office/powerpoint/2010/main" val="255248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Czerwony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</TotalTime>
  <Words>639</Words>
  <Application>Microsoft Office PowerPoint</Application>
  <PresentationFormat>Panoramiczny</PresentationFormat>
  <Paragraphs>93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Verdana</vt:lpstr>
      <vt:lpstr>Wingdings 3</vt:lpstr>
      <vt:lpstr>Jon</vt:lpstr>
      <vt:lpstr>Informacja o stanie realizacji zadań oświatowych  w gminie Chrzanów  za rok szkolny 2020/2021</vt:lpstr>
      <vt:lpstr>Na terenie gminy funkcjonowały także placówki prowadzone przez podmioty inne niż gmina Chrzanów:  5 niepublicznych przedszkoli 1 publiczna szkoła podstawowa z oddziałem przedszkolnym</vt:lpstr>
      <vt:lpstr>Struktura organizacyjna szkół i przedszkoli:</vt:lpstr>
      <vt:lpstr>Struktura zatrudnienia nauczycieli  wg stopnia awansu zawodowego </vt:lpstr>
      <vt:lpstr>Awans zawodowy nauczycieli w roku szkolnym 2020/2021</vt:lpstr>
      <vt:lpstr>Prezentacja programu PowerPoint</vt:lpstr>
      <vt:lpstr>Godziny zajęć dodatkowych w szkołach i przedszkolach dla dzieci ze specjalnymi potrzebami edukacyjnymi </vt:lpstr>
      <vt:lpstr>Stypendia Gminy Chrzanów</vt:lpstr>
      <vt:lpstr>Dotowanie szkół i przedszkoli niesamorządowych</vt:lpstr>
      <vt:lpstr>Dowożenie uczniów do szkół</vt:lpstr>
      <vt:lpstr>Zadania remontowe i inwestycyjne  realizowane na obiektach gminnych szkół i przedszkoli w roku szkolnym 2020/2021 </vt:lpstr>
      <vt:lpstr>Procentowy udział  wybranych kategorii wydatków  w wydatkach na oświatę samorządową  w roku szkolnym 2020/2021  - z wyłączeniem wydatków pokrytych ze środków zewnętrznych </vt:lpstr>
      <vt:lpstr>Wydatki na oświatę w gminie Chrzanów w roku szkolnym 2020/2021 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Informacja o stanie realizacji zadań oświatowych  w Gminie Chrzanów  za rok szkolny 2018/2019</dc:title>
  <dc:creator>Carmen</dc:creator>
  <cp:lastModifiedBy>Beata Drabiec</cp:lastModifiedBy>
  <cp:revision>64</cp:revision>
  <cp:lastPrinted>2021-10-25T08:06:41Z</cp:lastPrinted>
  <dcterms:created xsi:type="dcterms:W3CDTF">2019-10-23T19:06:19Z</dcterms:created>
  <dcterms:modified xsi:type="dcterms:W3CDTF">2021-10-25T08:17:32Z</dcterms:modified>
</cp:coreProperties>
</file>